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54" r:id="rId2"/>
    <p:sldId id="355" r:id="rId3"/>
    <p:sldId id="356" r:id="rId4"/>
    <p:sldId id="357" r:id="rId5"/>
    <p:sldId id="358" r:id="rId6"/>
    <p:sldId id="359" r:id="rId7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4" autoAdjust="0"/>
  </p:normalViewPr>
  <p:slideViewPr>
    <p:cSldViewPr>
      <p:cViewPr varScale="1">
        <p:scale>
          <a:sx n="81" d="100"/>
          <a:sy n="81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2D491-F6B7-435A-90C8-2D195876AEAD}" type="datetimeFigureOut">
              <a:rPr lang="nl-NL" smtClean="0"/>
              <a:pPr/>
              <a:t>7-12-2020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7A346-EFBE-46CD-A11C-14BDE54184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992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C1EA5-CA57-45F3-BC0D-C27DF1B6C5FF}" type="datetimeFigureOut">
              <a:rPr lang="nl-NL" smtClean="0"/>
              <a:pPr/>
              <a:t>7-12-2020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107C-10C8-4663-840F-38DEE8B1366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38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b="1" i="0" dirty="0">
                <a:solidFill>
                  <a:srgbClr val="DD052C"/>
                </a:solidFill>
                <a:effectLst/>
                <a:latin typeface="TheMix"/>
              </a:rPr>
              <a:t>Eisen huisvesting en weidegang biologisch rundvee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TheSans"/>
              </a:rPr>
              <a:t>Stallen en weilanden zijn zo ingericht dat de dieren zich zo natuurlijk mogelijk kunnen gedragen. De dieren kunnen altijd naar buiten, tenzij dit wordt verhinderd door weers-, bodem- en/of gezondheidsomstandigheden. Overbegrazing en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TheSans"/>
              </a:rPr>
              <a:t>verdrassing</a:t>
            </a:r>
            <a:r>
              <a:rPr lang="nl-NL" b="0" i="0" dirty="0">
                <a:solidFill>
                  <a:srgbClr val="000000"/>
                </a:solidFill>
                <a:effectLst/>
                <a:latin typeface="TheSans"/>
              </a:rPr>
              <a:t> van de weidegronden dient u te voorkomen.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54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Kees van Veluw &gt; Handleiding Biologische Veehouderij (blz. 125)</a:t>
            </a:r>
          </a:p>
          <a:p>
            <a:r>
              <a:rPr lang="nl-NL" dirty="0"/>
              <a:t>Potstal wel altijd Celgetal flink omhoog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77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pPr/>
              <a:t>7-12-2020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2" y="3105884"/>
            <a:ext cx="6645216" cy="6462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12776"/>
            <a:ext cx="6645216" cy="6462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31640" y="764704"/>
            <a:ext cx="664542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3900" b="1" dirty="0"/>
              <a:t>Biologische Bedrijfsvoering</a:t>
            </a:r>
          </a:p>
          <a:p>
            <a:endParaRPr lang="nl-NL" sz="3900" b="1" dirty="0"/>
          </a:p>
          <a:p>
            <a:r>
              <a:rPr lang="nl-NL" sz="3900" dirty="0"/>
              <a:t>Les Huisvesting</a:t>
            </a:r>
          </a:p>
        </p:txBody>
      </p:sp>
    </p:spTree>
    <p:extLst>
      <p:ext uri="{BB962C8B-B14F-4D97-AF65-F5344CB8AC3E}">
        <p14:creationId xmlns:p14="http://schemas.microsoft.com/office/powerpoint/2010/main" val="24188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D15BA-CA0F-4B80-A1BC-8F53C0EE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548680"/>
            <a:ext cx="6645424" cy="648072"/>
          </a:xfrm>
        </p:spPr>
        <p:txBody>
          <a:bodyPr/>
          <a:lstStyle/>
          <a:p>
            <a:r>
              <a:rPr lang="nl-NL" b="1" i="0" dirty="0">
                <a:solidFill>
                  <a:srgbClr val="DD052C"/>
                </a:solidFill>
                <a:effectLst/>
                <a:latin typeface="TheMix"/>
              </a:rPr>
              <a:t>Eisen huisvesting en weidegang </a:t>
            </a:r>
            <a:br>
              <a:rPr lang="nl-NL" b="1" i="0" dirty="0">
                <a:solidFill>
                  <a:srgbClr val="DD052C"/>
                </a:solidFill>
                <a:effectLst/>
                <a:latin typeface="TheMix"/>
              </a:rPr>
            </a:br>
            <a:r>
              <a:rPr lang="nl-NL" b="1" i="0" dirty="0">
                <a:solidFill>
                  <a:srgbClr val="DD052C"/>
                </a:solidFill>
                <a:effectLst/>
                <a:latin typeface="TheMix"/>
              </a:rPr>
              <a:t>biologisch rundvee:</a:t>
            </a:r>
            <a:br>
              <a:rPr lang="nl-NL" b="1" i="0" dirty="0">
                <a:solidFill>
                  <a:srgbClr val="DD052C"/>
                </a:solidFill>
                <a:effectLst/>
                <a:latin typeface="TheMix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42EACC-B175-400E-AA75-B4B04D164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17164"/>
            <a:ext cx="8003232" cy="4929411"/>
          </a:xfrm>
        </p:spPr>
        <p:txBody>
          <a:bodyPr/>
          <a:lstStyle/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TheSans"/>
              </a:rPr>
              <a:t>Stallen en weilanden &gt; optimaal natuurlijk gedrag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TheSans"/>
              </a:rPr>
              <a:t>Dieren &gt;altijd naar buiten, tenzij verhinderd (weers-, bodem- en/of gezondheidsomstandigheden)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3227CF-1C5D-406F-A178-78FC2BD3B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861048"/>
            <a:ext cx="4129050" cy="23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1BAA8-206A-488F-A8FF-3E8EE086C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548680"/>
            <a:ext cx="6645424" cy="648072"/>
          </a:xfrm>
        </p:spPr>
        <p:txBody>
          <a:bodyPr/>
          <a:lstStyle/>
          <a:p>
            <a:r>
              <a:rPr lang="nl-NL" b="1" i="0" dirty="0">
                <a:solidFill>
                  <a:srgbClr val="000000"/>
                </a:solidFill>
                <a:effectLst/>
                <a:latin typeface="TheSans"/>
              </a:rPr>
              <a:t>Voor biologische stallen gelden de volgende algemene eisen:</a:t>
            </a:r>
            <a:br>
              <a:rPr lang="nl-NL" b="0" i="0" dirty="0">
                <a:solidFill>
                  <a:srgbClr val="000000"/>
                </a:solidFill>
                <a:effectLst/>
                <a:latin typeface="TheSans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1919A-711B-4C3E-8885-BE65B0B8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370030"/>
            <a:ext cx="7499176" cy="4929411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TheSans"/>
              </a:rPr>
              <a:t>De vloeren zijn vlak maar niet glad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TheSans"/>
              </a:rPr>
              <a:t>Voldoende daglicht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TheSans"/>
              </a:rPr>
              <a:t>Natuurlijke ventilatie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TheSans"/>
              </a:rPr>
              <a:t>50% van het vloeroppervlak is dicht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TheSans"/>
              </a:rPr>
              <a:t>Voldoende schone en droge ligruimtes, die voldoende zijn ingestrooid met strooisel van natuurlijk materiaal.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TheSans"/>
              </a:rPr>
              <a:t>Gebruik van gangbaar strooisel is toegestaan. Als stro ook gebruikt wordt voor ruwvoer, is al het stro biologisch.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000000"/>
                </a:solidFill>
                <a:effectLst/>
                <a:latin typeface="TheSans"/>
              </a:rPr>
              <a:t>Dieren worden niet vastgezet, tenzij dit voor de veiligheid van een enkel dier voor een zeer beperkte periode nodig 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97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D7BBFB-D182-4722-AC4D-13E222C7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/>
              <a:t>Veder: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1B8370-D845-4606-9E05-B75B4062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196752"/>
            <a:ext cx="7056784" cy="4929411"/>
          </a:xfrm>
        </p:spPr>
        <p:txBody>
          <a:bodyPr/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TheSans"/>
              </a:rPr>
              <a:t>Op melkveebedrijven mag u kalveren tijdens de zoogperiode in een “iglo” houden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heSans"/>
              </a:rPr>
              <a:t>Runderen bindt u niet aan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heSans"/>
              </a:rPr>
              <a:t>Minimum oppervlaktes van de stallen per melkkoe: 6 m2 per dier</a:t>
            </a:r>
          </a:p>
          <a:p>
            <a:endParaRPr lang="nl-NL" b="0" i="0" dirty="0">
              <a:solidFill>
                <a:srgbClr val="000000"/>
              </a:solidFill>
              <a:effectLst/>
              <a:latin typeface="TheSans"/>
            </a:endParaRP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C25F547-8510-47C4-BA4F-6481E3AF6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645024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1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33913-DF9A-4FFD-893F-872170D24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0" y="332656"/>
            <a:ext cx="4773216" cy="648072"/>
          </a:xfrm>
        </p:spPr>
        <p:txBody>
          <a:bodyPr/>
          <a:lstStyle/>
          <a:p>
            <a:r>
              <a:rPr lang="nl-NL" dirty="0"/>
              <a:t>Omschakelingsplan: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5898CA-2125-475E-A0AD-E86BEC9BE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196752"/>
            <a:ext cx="7715200" cy="4929411"/>
          </a:xfrm>
        </p:spPr>
        <p:txBody>
          <a:bodyPr/>
          <a:lstStyle/>
          <a:p>
            <a:r>
              <a:rPr lang="nl-NL" dirty="0"/>
              <a:t>Waar kan huisvesting nog geoptimaliseerd worden en hoe?</a:t>
            </a:r>
          </a:p>
          <a:p>
            <a:r>
              <a:rPr lang="nl-NL" dirty="0"/>
              <a:t>Denk hierbij aan wensen natuurlijk gedrag</a:t>
            </a:r>
          </a:p>
          <a:p>
            <a:r>
              <a:rPr lang="nl-NL" dirty="0"/>
              <a:t>En behoefte waardevolle mest (tragere mest en organische stofgehalte)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C0B627A-7AB8-4BAB-8C13-86F4CD88F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654422"/>
            <a:ext cx="4355976" cy="320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7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657A6-5B79-474E-BF8B-A9C64F58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584" y="141109"/>
            <a:ext cx="6645424" cy="648072"/>
          </a:xfrm>
        </p:spPr>
        <p:txBody>
          <a:bodyPr/>
          <a:lstStyle/>
          <a:p>
            <a:r>
              <a:rPr lang="nl-NL" dirty="0"/>
              <a:t>Algemene vergelijking </a:t>
            </a:r>
            <a:r>
              <a:rPr lang="nl-NL" dirty="0" err="1"/>
              <a:t>grupstal</a:t>
            </a:r>
            <a:r>
              <a:rPr lang="nl-NL" dirty="0"/>
              <a:t>, ligboxstal en potstal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375BDD-EE79-464B-8D38-84D04D980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2304256" cy="4929411"/>
          </a:xfrm>
        </p:spPr>
        <p:txBody>
          <a:bodyPr/>
          <a:lstStyle/>
          <a:p>
            <a:r>
              <a:rPr lang="nl-NL" dirty="0"/>
              <a:t>1= beste</a:t>
            </a:r>
          </a:p>
          <a:p>
            <a:r>
              <a:rPr lang="nl-NL" dirty="0"/>
              <a:t>3= minste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60C716-5FE4-4700-98BF-D86C4D0AD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0" b="13251"/>
          <a:stretch/>
        </p:blipFill>
        <p:spPr>
          <a:xfrm>
            <a:off x="3251584" y="1029682"/>
            <a:ext cx="5863580" cy="582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678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9526</TotalTime>
  <Words>272</Words>
  <Application>Microsoft Office PowerPoint</Application>
  <PresentationFormat>Diavoorstelling (4:3)</PresentationFormat>
  <Paragraphs>31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TheMix</vt:lpstr>
      <vt:lpstr>TheSans</vt:lpstr>
      <vt:lpstr>Kantoorthema</vt:lpstr>
      <vt:lpstr>PowerPoint-presentatie</vt:lpstr>
      <vt:lpstr>Eisen huisvesting en weidegang  biologisch rundvee: </vt:lpstr>
      <vt:lpstr>Voor biologische stallen gelden de volgende algemene eisen: </vt:lpstr>
      <vt:lpstr>Veder:</vt:lpstr>
      <vt:lpstr>Omschakelingsplan:</vt:lpstr>
      <vt:lpstr>Algemene vergelijking grupstal, ligboxstal en potstal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Sandra Thijssen</cp:lastModifiedBy>
  <cp:revision>254</cp:revision>
  <cp:lastPrinted>2014-09-10T07:45:02Z</cp:lastPrinted>
  <dcterms:created xsi:type="dcterms:W3CDTF">2013-11-15T15:05:42Z</dcterms:created>
  <dcterms:modified xsi:type="dcterms:W3CDTF">2020-12-07T11:49:54Z</dcterms:modified>
</cp:coreProperties>
</file>